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4"/>
  </p:sldMasterIdLst>
  <p:notesMasterIdLst>
    <p:notesMasterId r:id="rId52"/>
  </p:notesMasterIdLst>
  <p:handoutMasterIdLst>
    <p:handoutMasterId r:id="rId53"/>
  </p:handoutMasterIdLst>
  <p:sldIdLst>
    <p:sldId id="267" r:id="rId5"/>
    <p:sldId id="268" r:id="rId6"/>
    <p:sldId id="269" r:id="rId7"/>
    <p:sldId id="330" r:id="rId8"/>
    <p:sldId id="270" r:id="rId9"/>
    <p:sldId id="271" r:id="rId10"/>
    <p:sldId id="272" r:id="rId11"/>
    <p:sldId id="277" r:id="rId12"/>
    <p:sldId id="278" r:id="rId13"/>
    <p:sldId id="279" r:id="rId14"/>
    <p:sldId id="280" r:id="rId15"/>
    <p:sldId id="281" r:id="rId16"/>
    <p:sldId id="282" r:id="rId17"/>
    <p:sldId id="331" r:id="rId18"/>
    <p:sldId id="283" r:id="rId19"/>
    <p:sldId id="284" r:id="rId20"/>
    <p:sldId id="285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9" r:id="rId29"/>
    <p:sldId id="301" r:id="rId30"/>
    <p:sldId id="302" r:id="rId31"/>
    <p:sldId id="303" r:id="rId32"/>
    <p:sldId id="304" r:id="rId33"/>
    <p:sldId id="306" r:id="rId34"/>
    <p:sldId id="308" r:id="rId35"/>
    <p:sldId id="309" r:id="rId36"/>
    <p:sldId id="310" r:id="rId37"/>
    <p:sldId id="311" r:id="rId38"/>
    <p:sldId id="312" r:id="rId39"/>
    <p:sldId id="313" r:id="rId40"/>
    <p:sldId id="315" r:id="rId41"/>
    <p:sldId id="316" r:id="rId42"/>
    <p:sldId id="317" r:id="rId43"/>
    <p:sldId id="319" r:id="rId44"/>
    <p:sldId id="320" r:id="rId45"/>
    <p:sldId id="321" r:id="rId46"/>
    <p:sldId id="324" r:id="rId47"/>
    <p:sldId id="325" r:id="rId48"/>
    <p:sldId id="326" r:id="rId49"/>
    <p:sldId id="332" r:id="rId50"/>
    <p:sldId id="328" r:id="rId5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 autoAdjust="0"/>
    <p:restoredTop sz="94434" autoAdjust="0"/>
  </p:normalViewPr>
  <p:slideViewPr>
    <p:cSldViewPr>
      <p:cViewPr varScale="1">
        <p:scale>
          <a:sx n="71" d="100"/>
          <a:sy n="71" d="100"/>
        </p:scale>
        <p:origin x="612" y="6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3/7/2020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3/7/2020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333C78F-B793-4E51-B38B-1A69A660DBF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5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6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scs.ryerson.ca/~</a:t>
            </a:r>
            <a:r>
              <a:rPr lang="en-US" sz="1200" b="0" i="0" kern="12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aharley</a:t>
            </a:r>
            <a:r>
              <a:rPr lang="en-US" sz="1200" b="0" i="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vis</a:t>
            </a:r>
            <a:r>
              <a:rPr lang="en-US" sz="1200" b="0" i="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/</a:t>
            </a:r>
            <a:r>
              <a:rPr lang="en-US" sz="1200" b="0" i="0" kern="1200" dirty="0" err="1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conv</a:t>
            </a:r>
            <a:r>
              <a:rPr lang="en-US" sz="1200" b="0" i="0" kern="1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/flat.html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C333C78F-B793-4E51-B38B-1A69A660DBF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03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45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23-Jul-18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Oval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Oval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Oval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Oval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7414" y="6145200"/>
            <a:ext cx="2049066" cy="3816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713"/>
              </a:lnSpc>
              <a:spcBef>
                <a:spcPts val="0"/>
              </a:spcBef>
              <a:buNone/>
              <a:defRPr sz="713" b="1">
                <a:solidFill>
                  <a:schemeClr val="bg2"/>
                </a:solidFill>
              </a:defRPr>
            </a:lvl1pPr>
            <a:lvl2pPr marL="204790" indent="-77391">
              <a:defRPr lang="en-US" sz="713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790" indent="-70247">
              <a:buFont typeface="Symbol" pitchFamily="18" charset="2"/>
              <a:buNone/>
              <a:defRPr sz="675"/>
            </a:lvl3pPr>
            <a:lvl4pPr marL="204790" indent="-70247">
              <a:defRPr sz="675"/>
            </a:lvl4pPr>
            <a:lvl5pPr marL="204790" indent="-70247">
              <a:buFont typeface="Symbol" pitchFamily="18" charset="2"/>
              <a:buChar char="-"/>
              <a:defRPr sz="675"/>
            </a:lvl5pPr>
            <a:lvl6pPr marL="205201" indent="-70200">
              <a:spcBef>
                <a:spcPts val="225"/>
              </a:spcBef>
              <a:buFont typeface="Symbol" pitchFamily="18" charset="2"/>
              <a:buChar char="-"/>
              <a:defRPr sz="675"/>
            </a:lvl6pPr>
            <a:lvl7pPr marL="205201" indent="-70200">
              <a:spcBef>
                <a:spcPts val="225"/>
              </a:spcBef>
              <a:buFont typeface="Symbol" pitchFamily="18" charset="2"/>
              <a:buChar char="-"/>
              <a:defRPr sz="675"/>
            </a:lvl7pPr>
            <a:lvl8pPr marL="205201" indent="-70200">
              <a:spcBef>
                <a:spcPts val="225"/>
              </a:spcBef>
              <a:buFont typeface="Symbol" pitchFamily="18" charset="2"/>
              <a:buChar char="-"/>
              <a:defRPr sz="675"/>
            </a:lvl8pPr>
            <a:lvl9pPr marL="205201" indent="-70200">
              <a:spcBef>
                <a:spcPts val="225"/>
              </a:spcBef>
              <a:buFont typeface="Symbol" pitchFamily="18" charset="2"/>
              <a:buChar char="-"/>
              <a:defRPr sz="675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3209" y="6274800"/>
            <a:ext cx="2058664" cy="126000"/>
          </a:xfrm>
        </p:spPr>
        <p:txBody>
          <a:bodyPr/>
          <a:lstStyle/>
          <a:p>
            <a:r>
              <a:rPr lang="en-US" noProof="0" smtClean="0"/>
              <a:t>25.05.2019</a:t>
            </a:r>
            <a:endParaRPr lang="en-US" noProof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3209" y="6145200"/>
            <a:ext cx="2058664" cy="126000"/>
          </a:xfrm>
        </p:spPr>
        <p:txBody>
          <a:bodyPr/>
          <a:lstStyle/>
          <a:p>
            <a:r>
              <a:rPr lang="en-US" noProof="0" smtClean="0"/>
              <a:t>Tapas Guha, Presidency University</a:t>
            </a:r>
            <a:endParaRPr lang="en-US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3209" y="6400800"/>
            <a:ext cx="2058664" cy="126000"/>
          </a:xfrm>
        </p:spPr>
        <p:txBody>
          <a:bodyPr/>
          <a:lstStyle/>
          <a:p>
            <a:fld id="{52384017-E4DF-4A7A-8FA6-2DC68C3EB4D0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5296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/>
          </a:p>
        </p:txBody>
      </p:sp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23-Jul-18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320" y="1807652"/>
            <a:ext cx="9758181" cy="1094204"/>
          </a:xfrm>
        </p:spPr>
        <p:txBody>
          <a:bodyPr>
            <a:normAutofit/>
          </a:bodyPr>
          <a:lstStyle/>
          <a:p>
            <a:r>
              <a:rPr lang="en-IN" baseline="-25000" dirty="0" smtClean="0"/>
              <a:t>Deep learning: Convolutional Neural networks (CNN)</a:t>
            </a:r>
            <a:endParaRPr lang="en-US" baseline="-25000" dirty="0"/>
          </a:p>
        </p:txBody>
      </p:sp>
      <p:sp>
        <p:nvSpPr>
          <p:cNvPr id="6" name="TextBox 5"/>
          <p:cNvSpPr txBox="1"/>
          <p:nvPr/>
        </p:nvSpPr>
        <p:spPr>
          <a:xfrm>
            <a:off x="1376791" y="3412157"/>
            <a:ext cx="94352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Prof. Tapas </a:t>
            </a:r>
            <a:r>
              <a:rPr lang="en-IN" sz="2800" dirty="0"/>
              <a:t>G</a:t>
            </a:r>
            <a:r>
              <a:rPr lang="en-IN" sz="2800" dirty="0" smtClean="0"/>
              <a:t>uha</a:t>
            </a:r>
            <a:endParaRPr lang="en-IN" sz="2800" dirty="0"/>
          </a:p>
          <a:p>
            <a:pPr algn="ctr"/>
            <a:r>
              <a:rPr lang="en-IN" sz="2800" dirty="0" smtClean="0"/>
              <a:t>Dept. of CSE, Presidency </a:t>
            </a:r>
            <a:r>
              <a:rPr lang="en-IN" sz="2800" dirty="0"/>
              <a:t>University, Bangalore</a:t>
            </a:r>
          </a:p>
        </p:txBody>
      </p:sp>
      <p:pic>
        <p:nvPicPr>
          <p:cNvPr id="8" name="Picture 7" descr="images.png">
            <a:extLst>
              <a:ext uri="{FF2B5EF4-FFF2-40B4-BE49-F238E27FC236}">
                <a16:creationId xmlns="" xmlns:a16="http://schemas.microsoft.com/office/drawing/2014/main" id="{32D34057-10DE-4524-8ADF-738FDCADEC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5346364"/>
            <a:ext cx="1584176" cy="12509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A03374F-14DC-4B82-AC84-71DE327B2C50}"/>
              </a:ext>
            </a:extLst>
          </p:cNvPr>
          <p:cNvSpPr txBox="1"/>
          <p:nvPr/>
        </p:nvSpPr>
        <p:spPr>
          <a:xfrm>
            <a:off x="1376791" y="319865"/>
            <a:ext cx="9686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PRESIDENCY UNIVERSITY, BENGALURU</a:t>
            </a:r>
          </a:p>
          <a:p>
            <a:pPr algn="ctr"/>
            <a:r>
              <a:rPr lang="en-IN" sz="2400" dirty="0"/>
              <a:t>SCHOOL OF </a:t>
            </a:r>
            <a:r>
              <a:rPr lang="en-IN" sz="2400" dirty="0" smtClean="0"/>
              <a:t>ENGINEERING</a:t>
            </a:r>
          </a:p>
          <a:p>
            <a:pPr algn="ctr"/>
            <a:r>
              <a:rPr lang="en-IN" sz="2400" dirty="0" smtClean="0"/>
              <a:t>DEPARTMENT OF COMPUTER SCIENCE AND ENGINEERING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475855" y="5624815"/>
            <a:ext cx="1266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DAY-3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25">
        <p:fade/>
      </p:transition>
    </mc:Choice>
    <mc:Fallback xmlns="">
      <p:transition spd="med" advTm="55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D4C1C08-7221-4D14-8065-5ADB5E9CC1DC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836712"/>
            <a:ext cx="979308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2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EDE61BB-C41B-4E0E-A864-1BEA6C1559F6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836712"/>
            <a:ext cx="842493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8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420073B-0BCB-436E-A136-CA6AEE463589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836712"/>
            <a:ext cx="10009112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2167D6E-99C1-494D-85DA-DA488988165A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3" y="1628800"/>
            <a:ext cx="8713897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3852" y="1041345"/>
            <a:ext cx="7016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4" indent="-214314">
              <a:buFont typeface="Wingdings" charset="2"/>
              <a:buChar char="q"/>
            </a:pPr>
            <a:r>
              <a:rPr lang="en-US" sz="2400" dirty="0"/>
              <a:t>Simple example of convolution operation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766449" y="1941948"/>
          <a:ext cx="228323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/>
                <a:gridCol w="456646"/>
                <a:gridCol w="456646"/>
                <a:gridCol w="456646"/>
                <a:gridCol w="4566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673973" y="1941948"/>
            <a:ext cx="723981" cy="688253"/>
          </a:xfrm>
          <a:prstGeom prst="rect">
            <a:avLst/>
          </a:prstGeom>
          <a:solidFill>
            <a:schemeClr val="tx2">
              <a:lumMod val="40000"/>
              <a:lumOff val="6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2766449" y="4525297"/>
          <a:ext cx="913292" cy="741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/>
                <a:gridCol w="4566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</a:t>
                      </a: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-0.5</a:t>
                      </a: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</a:t>
                      </a: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69982" y="1681125"/>
            <a:ext cx="13404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Input, e.g. an image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69982" y="4296138"/>
            <a:ext cx="10150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Filter (Kernel)</a:t>
            </a:r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95777" y="1950735"/>
                <a:ext cx="497191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200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fi-FI" sz="12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200">
                          <a:latin typeface="Cambria Math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fi-FI" sz="1200">
                          <a:latin typeface="Cambria Math" charset="0"/>
                        </a:rPr>
                        <m:t>f</m:t>
                      </m:r>
                      <m:r>
                        <a:rPr lang="fi-FI" sz="1200">
                          <a:latin typeface="Cambria Math" charset="0"/>
                        </a:rPr>
                        <m:t> (0.2∗1+0.7∗3 −0.5 ∗6+0.7∗0) =  </m:t>
                      </m:r>
                      <m:r>
                        <m:rPr>
                          <m:sty m:val="p"/>
                        </m:rPr>
                        <a:rPr lang="fi-FI" sz="1200">
                          <a:latin typeface="Cambria Math" charset="0"/>
                        </a:rPr>
                        <m:t>f</m:t>
                      </m:r>
                      <m:r>
                        <a:rPr lang="fi-FI" sz="1200">
                          <a:latin typeface="Cambria Math" charset="0"/>
                        </a:rPr>
                        <m:t>(−0.7)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777" y="1950735"/>
                <a:ext cx="4971915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004057" y="2286074"/>
                <a:ext cx="5024168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200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fi-FI" sz="12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200">
                          <a:latin typeface="Cambria Math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fi-FI" sz="1200">
                          <a:latin typeface="Cambria Math" charset="0"/>
                        </a:rPr>
                        <m:t>f</m:t>
                      </m:r>
                      <m:r>
                        <a:rPr lang="fi-FI" sz="1200">
                          <a:latin typeface="Cambria Math" charset="0"/>
                        </a:rPr>
                        <m:t>(0.2∗3+0.7∗5 −0.5 ∗0+0.7∗2) =  </m:t>
                      </m:r>
                      <m:r>
                        <m:rPr>
                          <m:sty m:val="p"/>
                        </m:rPr>
                        <a:rPr lang="fi-FI" sz="1200">
                          <a:latin typeface="Cambria Math" charset="0"/>
                        </a:rPr>
                        <m:t>f</m:t>
                      </m:r>
                      <m:r>
                        <a:rPr lang="fi-FI" sz="1200">
                          <a:latin typeface="Cambria Math" charset="0"/>
                        </a:rPr>
                        <m:t>(5.5)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57" y="2286074"/>
                <a:ext cx="502416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6106187" y="3561597"/>
          <a:ext cx="1826584" cy="14833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456646"/>
                <a:gridCol w="456646"/>
                <a:gridCol w="456646"/>
                <a:gridCol w="4566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f(-0.7)</a:t>
                      </a:r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f(5.5)</a:t>
                      </a:r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…</a:t>
                      </a:r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017128" y="3279288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32076" y="2651695"/>
                <a:ext cx="360667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sz="1200" i="1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fi-FI" sz="12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200">
                          <a:latin typeface="Cambria Math" charset="0"/>
                        </a:rPr>
                        <m:t> =</m:t>
                      </m:r>
                      <m:r>
                        <a:rPr lang="fi-FI" sz="1200">
                          <a:latin typeface="Cambria Math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076" y="2651695"/>
                <a:ext cx="3606672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794230" y="3175412"/>
            <a:ext cx="115409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Note: Bias terms omitted!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94230" y="3961430"/>
            <a:ext cx="1154097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f represents some non-linear </a:t>
            </a:r>
            <a:r>
              <a:rPr lang="en-US" sz="1200"/>
              <a:t>activation function</a:t>
            </a:r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25.05.2019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8094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65CDA07-5A0B-4089-B6A5-7B9BD764DBDA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980728"/>
            <a:ext cx="864096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3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91F68C9-1DCF-43C7-960C-08849A920DBC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5" y="980728"/>
            <a:ext cx="9145945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D8B060B-6546-466D-8AC4-9192AC19635F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980728"/>
            <a:ext cx="842493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7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BC5183A-95A4-42C3-9ECF-3C482A7A221E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908720"/>
            <a:ext cx="943304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6F61857-7FE8-43C6-A4F8-36BE9236499D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66" y="980728"/>
            <a:ext cx="953843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43CF134-5DE5-49CC-9FC6-0913FCC0E5B4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60" y="980728"/>
            <a:ext cx="9370534" cy="50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D629209-4271-45BD-B0D2-E50339A42F8B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980728"/>
            <a:ext cx="864096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4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124744"/>
            <a:ext cx="957706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0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124744"/>
            <a:ext cx="957706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28" y="908720"/>
            <a:ext cx="1015312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1052736"/>
            <a:ext cx="936104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2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052736"/>
            <a:ext cx="928903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957310"/>
            <a:ext cx="7200800" cy="47006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8928628" y="2884540"/>
            <a:ext cx="2206343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Dimensionality reduction and spatial invariance</a:t>
            </a:r>
          </a:p>
        </p:txBody>
      </p:sp>
    </p:spTree>
    <p:extLst>
      <p:ext uri="{BB962C8B-B14F-4D97-AF65-F5344CB8AC3E}">
        <p14:creationId xmlns:p14="http://schemas.microsoft.com/office/powerpoint/2010/main" val="115355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71" y="980728"/>
            <a:ext cx="9001000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1052736"/>
            <a:ext cx="9289032" cy="3538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4958" y="5295436"/>
            <a:ext cx="532279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Dimensionality reduction and spatial invariance</a:t>
            </a:r>
          </a:p>
        </p:txBody>
      </p:sp>
    </p:spTree>
    <p:extLst>
      <p:ext uri="{BB962C8B-B14F-4D97-AF65-F5344CB8AC3E}">
        <p14:creationId xmlns:p14="http://schemas.microsoft.com/office/powerpoint/2010/main" val="3078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980728"/>
            <a:ext cx="914594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0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766693"/>
          </a:xfrm>
        </p:spPr>
        <p:txBody>
          <a:bodyPr/>
          <a:lstStyle/>
          <a:p>
            <a:r>
              <a:rPr lang="en-US" dirty="0" smtClean="0"/>
              <a:t>Deep Learning Models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430" y="1942071"/>
            <a:ext cx="7027966" cy="34563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816CF1B3-077B-4728-AC2B-A1D5338C383B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85900" y="2948182"/>
            <a:ext cx="124429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Supervised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9193" y="4149080"/>
            <a:ext cx="152080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8226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124744"/>
            <a:ext cx="820891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2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196752"/>
            <a:ext cx="950505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7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52" y="594782"/>
            <a:ext cx="10009111" cy="53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052736"/>
            <a:ext cx="8713897" cy="45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0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980728"/>
            <a:ext cx="871296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36" y="1052736"/>
            <a:ext cx="950505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8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052736"/>
            <a:ext cx="878497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3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60" y="836712"/>
            <a:ext cx="1012370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6" y="1052736"/>
            <a:ext cx="950505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4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54" y="980728"/>
            <a:ext cx="9308314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2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764952"/>
          </a:xfrm>
        </p:spPr>
        <p:txBody>
          <a:bodyPr/>
          <a:lstStyle/>
          <a:p>
            <a:r>
              <a:rPr lang="en-US" dirty="0" smtClean="0"/>
              <a:t>Popular Deep Learning Frameworks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1412776"/>
            <a:ext cx="5163561" cy="417646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23-Jul-18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92" y="1988840"/>
            <a:ext cx="482453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2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60" y="1052736"/>
            <a:ext cx="993710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8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34" y="1769946"/>
            <a:ext cx="7595357" cy="331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9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4" y="1268760"/>
            <a:ext cx="7966916" cy="41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3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1052736"/>
            <a:ext cx="7932353" cy="41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980728"/>
            <a:ext cx="760399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9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44" y="1052736"/>
            <a:ext cx="986509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25860" y="1390012"/>
            <a:ext cx="8872709" cy="423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4" indent="-214314">
              <a:buFont typeface="Wingdings" charset="2"/>
              <a:buChar char="q"/>
            </a:pPr>
            <a:r>
              <a:rPr lang="en-US" sz="1600" dirty="0"/>
              <a:t>Remove stopwords? (yes for word2vec, no to sentiment analysis)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Remove punctuation? (yes)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Dimension of word vectors (300)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Word2vec window size (10)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Downsampling for frequent words (1e-3)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Minimum word count for word2vec (40)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Deep Learning (DL) number of layers (3)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DL width of the hidden layers (300-150-50-2)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DL activation functions </a:t>
            </a:r>
            <a:endParaRPr lang="en-US" sz="1600" dirty="0" smtClean="0"/>
          </a:p>
          <a:p>
            <a:pPr marL="214314" indent="-214314">
              <a:buFont typeface="Wingdings" charset="2"/>
              <a:buChar char="q"/>
            </a:pPr>
            <a:r>
              <a:rPr lang="en-US" sz="1600" dirty="0" smtClean="0"/>
              <a:t>DL </a:t>
            </a:r>
            <a:r>
              <a:rPr lang="en-US" sz="1600" dirty="0"/>
              <a:t>use dropout (tried, did not help. -&gt; no)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DL Initialization (random uniform between 0 and 1)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DL Optimizer (Adam)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DL Adam optimizer parameters, learning rate +3 others 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DL number of training steps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DL regularization method and its parameters (none)</a:t>
            </a:r>
          </a:p>
          <a:p>
            <a:pPr marL="214314" indent="-214314">
              <a:buFont typeface="Wingdings" charset="2"/>
              <a:buChar char="q"/>
            </a:pPr>
            <a:r>
              <a:rPr lang="en-US" sz="1600" dirty="0"/>
              <a:t>DL loss function (cross entropy)</a:t>
            </a:r>
          </a:p>
          <a:p>
            <a:pPr marL="214314" indent="-214314">
              <a:buFont typeface="Wingdings" charset="2"/>
              <a:buChar char="q"/>
            </a:pPr>
            <a:endParaRPr lang="en-US" sz="135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65820" y="744846"/>
            <a:ext cx="7036023" cy="9580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B4008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70C0"/>
                </a:solidFill>
              </a:rPr>
              <a:t>A lot of </a:t>
            </a:r>
            <a:r>
              <a:rPr lang="en-US" sz="2400" dirty="0" smtClean="0">
                <a:solidFill>
                  <a:srgbClr val="0070C0"/>
                </a:solidFill>
              </a:rPr>
              <a:t>hyper-parameters </a:t>
            </a:r>
            <a:r>
              <a:rPr lang="en-US" sz="2400" dirty="0">
                <a:solidFill>
                  <a:srgbClr val="0070C0"/>
                </a:solidFill>
              </a:rPr>
              <a:t>and other decisions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25.05.2019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6206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E3D12EA9-68AF-4CA3-A431-2B7EAA4C5D81}" type="datetime1">
              <a:rPr lang="en-US" smtClean="0"/>
              <a:t>3/7/2020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82044" y="2492896"/>
            <a:ext cx="56886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 You for your patience…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Now I am open to questions…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77D7A8BC-9AE6-4D3F-9CAE-C6669E540516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36712"/>
            <a:ext cx="8352927" cy="489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6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2E70BE0-9D65-4BE8-9162-67297AAB635D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03" y="1124744"/>
            <a:ext cx="777686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C90F3E71-7113-4143-A360-F28A5E1E46F4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16" y="1124744"/>
            <a:ext cx="626469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7A9D5C3-21DC-4583-9A53-F7892B484EA5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8" y="1556792"/>
            <a:ext cx="878497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5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3F83C1D-82D9-4712-99A2-E08F95AA4BD6}" type="datetime1">
              <a:rPr lang="en-US" smtClean="0"/>
              <a:t>3/7/2020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82" y="1412776"/>
            <a:ext cx="8640959" cy="388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059.potx" id="{C5FD5170-17AC-4815-968A-FDC1AAB6E99D}" vid="{74C691A5-1550-4555-B870-169F3443F41D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3A97A4E1007448B1369F743ED98090" ma:contentTypeVersion="2" ma:contentTypeDescription="Create a new document." ma:contentTypeScope="" ma:versionID="7d289213f89ca2c9820b22eaf087b381">
  <xsd:schema xmlns:xsd="http://www.w3.org/2001/XMLSchema" xmlns:xs="http://www.w3.org/2001/XMLSchema" xmlns:p="http://schemas.microsoft.com/office/2006/metadata/properties" xmlns:ns2="8cc84e2d-2165-45f6-97da-250b2f29d978" targetNamespace="http://schemas.microsoft.com/office/2006/metadata/properties" ma:root="true" ma:fieldsID="93c7f78270972a581ad13ed9b1ca90b2" ns2:_="">
    <xsd:import namespace="8cc84e2d-2165-45f6-97da-250b2f29d9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84e2d-2165-45f6-97da-250b2f29d9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8F2B7E-F568-46E3-96A1-6B5B4CAF073C}"/>
</file>

<file path=customXml/itemProps2.xml><?xml version="1.0" encoding="utf-8"?>
<ds:datastoreItem xmlns:ds="http://schemas.openxmlformats.org/officeDocument/2006/customXml" ds:itemID="{41EA3459-5E87-436E-BD78-B709DD895A27}"/>
</file>

<file path=customXml/itemProps3.xml><?xml version="1.0" encoding="utf-8"?>
<ds:datastoreItem xmlns:ds="http://schemas.openxmlformats.org/officeDocument/2006/customXml" ds:itemID="{4ED80E12-3BE9-4746-820E-FFB249F467F2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5161</TotalTime>
  <Words>322</Words>
  <Application>Microsoft Office PowerPoint</Application>
  <PresentationFormat>Custom</PresentationFormat>
  <Paragraphs>128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Cambria Math</vt:lpstr>
      <vt:lpstr>Constantia</vt:lpstr>
      <vt:lpstr>Symbol</vt:lpstr>
      <vt:lpstr>Times New Roman</vt:lpstr>
      <vt:lpstr>Wingdings</vt:lpstr>
      <vt:lpstr>Books Classic 16x9</vt:lpstr>
      <vt:lpstr>Deep learning: Convolutional Neural networks (CNN)</vt:lpstr>
      <vt:lpstr>PowerPoint Presentation</vt:lpstr>
      <vt:lpstr>Deep Learning Models</vt:lpstr>
      <vt:lpstr>Popular Deep Learning Frameworks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Toolkit</dc:title>
  <dc:creator>Shreekant Jere</dc:creator>
  <cp:lastModifiedBy>Windows User</cp:lastModifiedBy>
  <cp:revision>407</cp:revision>
  <dcterms:created xsi:type="dcterms:W3CDTF">2017-04-29T04:58:26Z</dcterms:created>
  <dcterms:modified xsi:type="dcterms:W3CDTF">2020-03-07T15:55:09Z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0x010100A23A97A4E1007448B1369F743ED98090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